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56" r:id="rId1"/>
    <p:sldMasterId id="2147483769" r:id="rId2"/>
    <p:sldMasterId id="2147483781" r:id="rId3"/>
  </p:sldMasterIdLst>
  <p:notesMasterIdLst>
    <p:notesMasterId r:id="rId20"/>
  </p:notesMasterIdLst>
  <p:sldIdLst>
    <p:sldId id="256" r:id="rId4"/>
    <p:sldId id="351" r:id="rId5"/>
    <p:sldId id="352" r:id="rId6"/>
    <p:sldId id="353" r:id="rId7"/>
    <p:sldId id="376" r:id="rId8"/>
    <p:sldId id="348" r:id="rId9"/>
    <p:sldId id="380" r:id="rId10"/>
    <p:sldId id="382" r:id="rId11"/>
    <p:sldId id="349" r:id="rId12"/>
    <p:sldId id="350" r:id="rId13"/>
    <p:sldId id="339" r:id="rId14"/>
    <p:sldId id="355" r:id="rId15"/>
    <p:sldId id="363" r:id="rId16"/>
    <p:sldId id="364" r:id="rId17"/>
    <p:sldId id="378" r:id="rId18"/>
    <p:sldId id="371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8E3FB"/>
    <a:srgbClr val="CC6600"/>
    <a:srgbClr val="0076A3"/>
    <a:srgbClr val="C9DA92"/>
    <a:srgbClr val="86F6D6"/>
    <a:srgbClr val="DBFBFD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6CC15-0F24-4FC4-9674-50D93EF74CE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35C3333-60EC-4E87-9D6B-D39F0D93B168}">
      <dgm:prSet phldrT="[Текст]" custT="1"/>
      <dgm:spPr>
        <a:solidFill>
          <a:schemeClr val="accent1">
            <a:lumMod val="20000"/>
            <a:lumOff val="80000"/>
            <a:alpha val="50196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Нормативные правовые  </a:t>
          </a:r>
          <a:endParaRPr lang="ru-RU" sz="1200" b="1" dirty="0">
            <a:solidFill>
              <a:schemeClr val="tx1"/>
            </a:solidFill>
          </a:endParaRPr>
        </a:p>
      </dgm:t>
    </dgm:pt>
    <dgm:pt modelId="{5AABADAB-6C5F-43B5-9B5E-9B63BF3A0EFC}" type="parTrans" cxnId="{609558A5-490A-44C6-85EC-9487155CF51C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F790185-74E2-4E6B-87B3-EE502FD79E17}" type="sibTrans" cxnId="{609558A5-490A-44C6-85EC-9487155CF51C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12F8143-3F9F-4BE7-A9E0-11780271FD1D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законодательное закрепление понятия «зеленая» экономика;</a:t>
          </a:r>
          <a:endParaRPr lang="ru-RU" sz="1000" dirty="0"/>
        </a:p>
      </dgm:t>
    </dgm:pt>
    <dgm:pt modelId="{7F85BFFB-40A5-4199-AED2-DDB9D7D759E5}" type="parTrans" cxnId="{0E233F25-A7AC-4E48-9EAD-820410E137D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9060316-AFC2-417C-9CE2-EBD294668FDD}" type="sibTrans" cxnId="{0E233F25-A7AC-4E48-9EAD-820410E137D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A2F719C-7653-4B31-9496-5E746743CC65}">
      <dgm:prSet phldrT="[Текст]" custT="1"/>
      <dgm:spPr>
        <a:solidFill>
          <a:schemeClr val="accent1">
            <a:lumMod val="20000"/>
            <a:lumOff val="80000"/>
            <a:alpha val="50196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Информационно-аналитические</a:t>
          </a:r>
          <a:endParaRPr lang="ru-RU" sz="1200" b="1" dirty="0">
            <a:solidFill>
              <a:schemeClr val="tx1"/>
            </a:solidFill>
          </a:endParaRPr>
        </a:p>
      </dgm:t>
    </dgm:pt>
    <dgm:pt modelId="{FC399D26-55C2-4EE0-AA5E-BD2811260589}" type="parTrans" cxnId="{203A3B03-205B-4117-9162-C33F634562BD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7DC7F69-E642-4802-8FC1-3D2913A66339}" type="sibTrans" cxnId="{203A3B03-205B-4117-9162-C33F634562BD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FD48AEF-BA04-4B4A-BC5D-62E202A10B84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</a:t>
          </a:r>
          <a:r>
            <a:rPr lang="ru-RU" sz="9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формирование системы эколого-экономического учета (СЭЭУ) как платформы принятия экологически обоснованных решений по реализации задач «зеленой» экономики; </a:t>
          </a:r>
          <a:endParaRPr lang="ru-RU" sz="900" dirty="0"/>
        </a:p>
      </dgm:t>
    </dgm:pt>
    <dgm:pt modelId="{BAA36346-5A0B-453C-8264-6C0AD03B0D6D}" type="parTrans" cxnId="{99E836E3-906C-4453-8910-85F7422A08CF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C1C05A7-28C6-4F19-8CBF-E8E7E743A070}" type="sibTrans" cxnId="{99E836E3-906C-4453-8910-85F7422A08CF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D607B1D-12BA-43C6-8778-2C8BE55C5962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усиление коо</a:t>
          </a:r>
          <a:r>
            <a:rPr lang="ru-RU" sz="9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рдинирующей роли Минприроды России; </a:t>
          </a:r>
          <a:endParaRPr lang="ru-RU" sz="900" dirty="0"/>
        </a:p>
      </dgm:t>
    </dgm:pt>
    <dgm:pt modelId="{0A387E58-89DC-46CF-8492-430AABB4D9E5}" type="parTrans" cxnId="{5FCC1EB0-15FA-41A8-AF26-EF1D6DB3FCF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C352677-05DE-440D-9B09-354B06BFB825}" type="sibTrans" cxnId="{5FCC1EB0-15FA-41A8-AF26-EF1D6DB3FCF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EE295E0-AFC2-4616-94BD-7FE13329FF9B}">
      <dgm:prSet custT="1"/>
      <dgm:spPr>
        <a:solidFill>
          <a:schemeClr val="accent1">
            <a:lumMod val="20000"/>
            <a:lumOff val="80000"/>
            <a:alpha val="50196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Организационно-административные  </a:t>
          </a:r>
          <a:endParaRPr lang="ru-RU" sz="1200" b="1" dirty="0">
            <a:solidFill>
              <a:schemeClr val="tx1"/>
            </a:solidFill>
          </a:endParaRPr>
        </a:p>
      </dgm:t>
    </dgm:pt>
    <dgm:pt modelId="{AF20DCC9-1FBF-4B09-9EE8-0C2141D53B7C}" type="parTrans" cxnId="{E6978B00-56B4-48C4-85E3-F669312F9622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3636BD3-9FF7-46D5-8800-50326C5ED283}" type="sibTrans" cxnId="{E6978B00-56B4-48C4-85E3-F669312F9622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744D7F0-2F41-4E91-B27E-D08629384F3B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системы фондов поддержки «зеленых» инвестиций  (на основе системы экологических фондов как действенного механизма консолидации средств для обеспечения финансовой поддержки экомодернизации (внедрения НДТ); </a:t>
          </a:r>
          <a:endParaRPr lang="ru-RU" sz="1000" dirty="0"/>
        </a:p>
      </dgm:t>
    </dgm:pt>
    <dgm:pt modelId="{F8CC2E5C-E638-4016-A79D-9F3A177BDDB1}" type="parTrans" cxnId="{2EDD4362-B086-46E4-AB62-62D6E008F33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1DD0642-5478-4EA6-95AE-EDABEB37023C}" type="sibTrans" cxnId="{2EDD4362-B086-46E4-AB62-62D6E008F33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96115BA-3E1E-4DC5-B7BF-C6808953B6BE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расширение возможностей налогового стимулирования субъектов хозяйственной деятельности к «зеленым» инновациям и действиям по сокращению негативного воздействия на окружающую среду и потребления природных ресурсов</a:t>
          </a:r>
          <a:endParaRPr lang="ru-RU" sz="1000" dirty="0"/>
        </a:p>
      </dgm:t>
    </dgm:pt>
    <dgm:pt modelId="{591833B5-C6B5-40E3-A052-F10EA79D7A78}" type="parTrans" cxnId="{962030BD-BB35-4404-90C9-947F9A6E45BE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0E1872C-16B3-441B-8975-CBC4A085B8E7}" type="sibTrans" cxnId="{962030BD-BB35-4404-90C9-947F9A6E45BE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3F14B6B-8CC1-4BD1-AECC-39DED8DF4686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разработка системы показателей «зеленого» роста; </a:t>
          </a:r>
          <a:endParaRPr lang="ru-RU" sz="900" dirty="0"/>
        </a:p>
      </dgm:t>
    </dgm:pt>
    <dgm:pt modelId="{32591968-3EA2-4AF0-8D74-DEE38DCB9E32}" type="parTrans" cxnId="{89FCAF20-593C-481B-9730-28FC469B0B93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C307998-C581-4D9D-942B-09C6AB047993}" type="sibTrans" cxnId="{89FCAF20-593C-481B-9730-28FC469B0B93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6A19F00-53FB-46B5-959C-C357004CEB77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введение в статистику показателей сопряженных природоохранных инвестиций (имеющих двойное назначение – технологическое и экологическое); </a:t>
          </a:r>
          <a:endParaRPr lang="ru-RU" sz="900" dirty="0"/>
        </a:p>
      </dgm:t>
    </dgm:pt>
    <dgm:pt modelId="{CA135679-AAB9-4C08-9FEE-5DE80FC3B741}" type="parTrans" cxnId="{F23D3EA8-F81B-4B3A-81E1-B202C0D219B6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50E66D1-737F-4359-9A5C-1CD6D5A94D73}" type="sibTrans" cxnId="{F23D3EA8-F81B-4B3A-81E1-B202C0D219B6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35C2E62-E849-47B3-B4B6-92CD736F5FCB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законодательное принятие общероссийского классификатора видов деятельности и затрат на охрану окружающей среды;</a:t>
          </a:r>
          <a:endParaRPr lang="ru-RU" sz="900" dirty="0"/>
        </a:p>
      </dgm:t>
    </dgm:pt>
    <dgm:pt modelId="{4689B73B-8796-4356-BF74-1FA19E027D2D}" type="parTrans" cxnId="{CA968F36-8E45-4953-87FD-D18BD7B5B473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5915C70-3498-4718-9FE1-26FBC1E67C2B}" type="sibTrans" cxnId="{CA968F36-8E45-4953-87FD-D18BD7B5B473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5ED4CE7-2F07-47E9-B1E9-68D8303A125E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межведомственных экспертно-консультационных групп в соответствии с Планом действий (дорожной картой) Минприроды России;</a:t>
          </a:r>
          <a:endParaRPr lang="ru-RU" sz="900" dirty="0"/>
        </a:p>
      </dgm:t>
    </dgm:pt>
    <dgm:pt modelId="{66262E67-6351-4246-99CC-33B879389783}" type="parTrans" cxnId="{513DD0F8-D5E4-48FA-B87F-071483F0C3F0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4F0C94C-68F1-4C36-B145-DA7D32DEBDD7}" type="sibTrans" cxnId="{513DD0F8-D5E4-48FA-B87F-071483F0C3F0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D49BDB3-7D25-4747-A2D0-82724AFAEB26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меры по усилению значимости </a:t>
          </a:r>
          <a:r>
            <a:rPr lang="ru-RU" sz="9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экологической компоненты в системе стратегического планирования  РФ на всех уровнях территориальной организации; </a:t>
          </a:r>
          <a:endParaRPr lang="ru-RU" sz="900" dirty="0"/>
        </a:p>
      </dgm:t>
    </dgm:pt>
    <dgm:pt modelId="{19DF176A-D55A-498F-B2C6-F95EAC729808}" type="parTrans" cxnId="{DBB9E732-7440-4B63-8BA4-8EF2742DBE2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24767B0-C8A5-4B51-BE7C-387404788D9B}" type="sibTrans" cxnId="{DBB9E732-7440-4B63-8BA4-8EF2742DBE2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A6FEDB8-BE42-40F7-A9F7-6F8BE6FEAA26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реализация механизма Стратегической экологической оценки (СЭО) с компонентами Стратегической оценки устойчивости (СОУ); </a:t>
          </a:r>
          <a:endParaRPr lang="ru-RU" sz="900" dirty="0"/>
        </a:p>
      </dgm:t>
    </dgm:pt>
    <dgm:pt modelId="{06208D57-0960-4E8E-AE9A-A4C6F4F429DB}" type="parTrans" cxnId="{D778A3AB-8BBD-4437-AB3F-6A9E6B2827CD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B6DC89D-8219-4F24-9DF9-73114B765B60}" type="sibTrans" cxnId="{D778A3AB-8BBD-4437-AB3F-6A9E6B2827CD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9B51E48-1434-4084-BC9E-5542CD34C4F4}">
      <dgm:prSet custT="1"/>
      <dgm:spPr>
        <a:solidFill>
          <a:schemeClr val="accent1">
            <a:lumMod val="20000"/>
            <a:lumOff val="80000"/>
            <a:alpha val="50196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Финансовые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2AF91-A9C2-4A1A-9F9E-5D91DBEA687C}" type="sibTrans" cxnId="{53FD867E-CC81-4198-BDF4-E07FF8758054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72D41CD-88ED-4D62-9B47-CE30BC121C1F}" type="parTrans" cxnId="{53FD867E-CC81-4198-BDF4-E07FF8758054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765DB1C-91A2-4531-9E99-CE08CD2BF440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переход к экологическому нормированию на основе НДТ, выдачи комплексных экологических разрешений, внедрения методов управления экологическими рисками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ED984-692C-4EF4-8528-3299EA7341AB}" type="sibTrans" cxnId="{EEBC5D3B-CC63-4DFF-AD12-51479E0D6B2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2B8525D-8050-4DA0-B477-64885C66529D}" type="parTrans" cxnId="{EEBC5D3B-CC63-4DFF-AD12-51479E0D6B2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208EA1D-7064-48DA-8A61-FA2E3D481994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законодательное закрепление понятия «экосистемные услуги»,</a:t>
          </a:r>
        </a:p>
      </dgm:t>
    </dgm:pt>
    <dgm:pt modelId="{889B2DEC-1F05-4DD6-8120-5DAC6E3A63F2}" type="parTrans" cxnId="{CF59DDF8-1803-477D-A103-61BB442AF46B}">
      <dgm:prSet/>
      <dgm:spPr/>
      <dgm:t>
        <a:bodyPr/>
        <a:lstStyle/>
        <a:p>
          <a:endParaRPr lang="ru-RU"/>
        </a:p>
      </dgm:t>
    </dgm:pt>
    <dgm:pt modelId="{11FF8FEE-80D0-48FE-BB3E-D44C7F1CDB8D}" type="sibTrans" cxnId="{CF59DDF8-1803-477D-A103-61BB442AF46B}">
      <dgm:prSet/>
      <dgm:spPr/>
      <dgm:t>
        <a:bodyPr/>
        <a:lstStyle/>
        <a:p>
          <a:endParaRPr lang="ru-RU"/>
        </a:p>
      </dgm:t>
    </dgm:pt>
    <dgm:pt modelId="{F834971A-9FF0-4974-882C-B4AF6E25F3C1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разработка и утверждение методических основ оценки экологических рисков; </a:t>
          </a:r>
        </a:p>
      </dgm:t>
    </dgm:pt>
    <dgm:pt modelId="{86C7A4AE-AEFC-4D25-B89D-A640C310E33D}" type="parTrans" cxnId="{C62CD738-8B93-4F22-824A-5FDDD2369438}">
      <dgm:prSet/>
      <dgm:spPr/>
      <dgm:t>
        <a:bodyPr/>
        <a:lstStyle/>
        <a:p>
          <a:endParaRPr lang="ru-RU"/>
        </a:p>
      </dgm:t>
    </dgm:pt>
    <dgm:pt modelId="{17B3BACD-84F1-4D12-80ED-9579EECAE783}" type="sibTrans" cxnId="{C62CD738-8B93-4F22-824A-5FDDD2369438}">
      <dgm:prSet/>
      <dgm:spPr/>
      <dgm:t>
        <a:bodyPr/>
        <a:lstStyle/>
        <a:p>
          <a:endParaRPr lang="ru-RU"/>
        </a:p>
      </dgm:t>
    </dgm:pt>
    <dgm:pt modelId="{576CD658-B76D-4803-A9A5-14CA7EC5534D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формирование статистической отчетности по показателям ресурсной продуктивности;</a:t>
          </a:r>
          <a:endParaRPr lang="ru-RU" sz="900" dirty="0"/>
        </a:p>
      </dgm:t>
    </dgm:pt>
    <dgm:pt modelId="{345C2D59-B28D-482E-A158-3DAB2957F47E}" type="parTrans" cxnId="{6BC926F2-2185-4ADE-819F-C53127001F48}">
      <dgm:prSet/>
      <dgm:spPr/>
      <dgm:t>
        <a:bodyPr/>
        <a:lstStyle/>
        <a:p>
          <a:endParaRPr lang="ru-RU"/>
        </a:p>
      </dgm:t>
    </dgm:pt>
    <dgm:pt modelId="{F20449D9-29A3-47E9-A98F-77D01155EA96}" type="sibTrans" cxnId="{6BC926F2-2185-4ADE-819F-C53127001F48}">
      <dgm:prSet/>
      <dgm:spPr/>
      <dgm:t>
        <a:bodyPr/>
        <a:lstStyle/>
        <a:p>
          <a:endParaRPr lang="ru-RU"/>
        </a:p>
      </dgm:t>
    </dgm:pt>
    <dgm:pt modelId="{8749664B-3ADB-4AA7-9317-CB5FC7ECC9C9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dirty="0">
              <a:latin typeface="Arial" panose="020B0604020202020204" pitchFamily="34" charset="0"/>
              <a:cs typeface="Arial" panose="020B0604020202020204" pitchFamily="34" charset="0"/>
            </a:rPr>
            <a:t>разработка порядка подготовки и публикации нефинансовой отчетности (отчетности в области устойчивого развития)</a:t>
          </a:r>
          <a:endParaRPr lang="ru-RU" sz="900" dirty="0"/>
        </a:p>
      </dgm:t>
    </dgm:pt>
    <dgm:pt modelId="{659001DC-6A46-406F-A9D9-75B9FAE4C31F}" type="parTrans" cxnId="{DBB2C7A0-1F42-4907-84EA-8E1CB755928C}">
      <dgm:prSet/>
      <dgm:spPr/>
      <dgm:t>
        <a:bodyPr/>
        <a:lstStyle/>
        <a:p>
          <a:endParaRPr lang="ru-RU"/>
        </a:p>
      </dgm:t>
    </dgm:pt>
    <dgm:pt modelId="{39C026A5-0772-400E-AA9C-0009560F3F5D}" type="sibTrans" cxnId="{DBB2C7A0-1F42-4907-84EA-8E1CB755928C}">
      <dgm:prSet/>
      <dgm:spPr/>
      <dgm:t>
        <a:bodyPr/>
        <a:lstStyle/>
        <a:p>
          <a:endParaRPr lang="ru-RU"/>
        </a:p>
      </dgm:t>
    </dgm:pt>
    <dgm:pt modelId="{7E96603C-CE0D-489E-8E93-AD7BEC97A4DA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развитие «зеленых» финансовых рынков</a:t>
          </a:r>
        </a:p>
      </dgm:t>
    </dgm:pt>
    <dgm:pt modelId="{64D93CBD-E3EC-4164-97A8-E7F84D140357}" type="parTrans" cxnId="{BF80143E-6B5D-4C53-9CAC-8260FC1E8B78}">
      <dgm:prSet/>
      <dgm:spPr/>
      <dgm:t>
        <a:bodyPr/>
        <a:lstStyle/>
        <a:p>
          <a:endParaRPr lang="ru-RU"/>
        </a:p>
      </dgm:t>
    </dgm:pt>
    <dgm:pt modelId="{D564D14B-3760-47B3-82C2-C8B6F4F64681}" type="sibTrans" cxnId="{BF80143E-6B5D-4C53-9CAC-8260FC1E8B78}">
      <dgm:prSet/>
      <dgm:spPr/>
      <dgm:t>
        <a:bodyPr/>
        <a:lstStyle/>
        <a:p>
          <a:endParaRPr lang="ru-RU"/>
        </a:p>
      </dgm:t>
    </dgm:pt>
    <dgm:pt modelId="{109B930A-894C-47BB-B2F2-CE79F82B9359}" type="pres">
      <dgm:prSet presAssocID="{B236CC15-0F24-4FC4-9674-50D93EF74CE0}" presName="Name0" presStyleCnt="0">
        <dgm:presLayoutVars>
          <dgm:dir/>
          <dgm:animLvl val="lvl"/>
          <dgm:resizeHandles val="exact"/>
        </dgm:presLayoutVars>
      </dgm:prSet>
      <dgm:spPr/>
    </dgm:pt>
    <dgm:pt modelId="{25A5281B-6366-42D7-8D96-A5CF29D33C96}" type="pres">
      <dgm:prSet presAssocID="{E35C3333-60EC-4E87-9D6B-D39F0D93B168}" presName="composite" presStyleCnt="0"/>
      <dgm:spPr/>
    </dgm:pt>
    <dgm:pt modelId="{8FB5FA48-96C8-4A6D-91C5-C3890E20BC75}" type="pres">
      <dgm:prSet presAssocID="{E35C3333-60EC-4E87-9D6B-D39F0D93B16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F3A95A1-B7E8-43EE-9A8F-6BDA679F6755}" type="pres">
      <dgm:prSet presAssocID="{E35C3333-60EC-4E87-9D6B-D39F0D93B168}" presName="desTx" presStyleLbl="alignAccFollowNode1" presStyleIdx="0" presStyleCnt="4" custLinFactNeighborX="-1247" custLinFactNeighborY="1571">
        <dgm:presLayoutVars>
          <dgm:bulletEnabled val="1"/>
        </dgm:presLayoutVars>
      </dgm:prSet>
      <dgm:spPr/>
    </dgm:pt>
    <dgm:pt modelId="{EE973C4F-4D43-4AC3-A96C-C1397EF8D746}" type="pres">
      <dgm:prSet presAssocID="{0F790185-74E2-4E6B-87B3-EE502FD79E17}" presName="space" presStyleCnt="0"/>
      <dgm:spPr/>
    </dgm:pt>
    <dgm:pt modelId="{F89A3D7B-5549-4CB7-B7D2-428335461BA8}" type="pres">
      <dgm:prSet presAssocID="{AA2F719C-7653-4B31-9496-5E746743CC65}" presName="composite" presStyleCnt="0"/>
      <dgm:spPr/>
    </dgm:pt>
    <dgm:pt modelId="{03133008-8521-49FF-916A-3E05B8CD1F65}" type="pres">
      <dgm:prSet presAssocID="{AA2F719C-7653-4B31-9496-5E746743CC6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EFB4B75-9243-468E-B58C-B88F7BB26D3F}" type="pres">
      <dgm:prSet presAssocID="{AA2F719C-7653-4B31-9496-5E746743CC65}" presName="desTx" presStyleLbl="alignAccFollowNode1" presStyleIdx="1" presStyleCnt="4" custScaleX="96048" custScaleY="99568" custLinFactNeighborX="3533" custLinFactNeighborY="1564">
        <dgm:presLayoutVars>
          <dgm:bulletEnabled val="1"/>
        </dgm:presLayoutVars>
      </dgm:prSet>
      <dgm:spPr/>
    </dgm:pt>
    <dgm:pt modelId="{B0D7F282-3E3D-4DCE-A8E3-DEC358AC8D69}" type="pres">
      <dgm:prSet presAssocID="{97DC7F69-E642-4802-8FC1-3D2913A66339}" presName="space" presStyleCnt="0"/>
      <dgm:spPr/>
    </dgm:pt>
    <dgm:pt modelId="{A54AB03E-BBC2-4AD5-8BEA-3D9EC0967921}" type="pres">
      <dgm:prSet presAssocID="{4EE295E0-AFC2-4616-94BD-7FE13329FF9B}" presName="composite" presStyleCnt="0"/>
      <dgm:spPr/>
    </dgm:pt>
    <dgm:pt modelId="{11F9E9A3-5160-4BF3-A034-259684CC53D6}" type="pres">
      <dgm:prSet presAssocID="{4EE295E0-AFC2-4616-94BD-7FE13329FF9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0101A9A-911F-4E98-A66D-B517DAA286B5}" type="pres">
      <dgm:prSet presAssocID="{4EE295E0-AFC2-4616-94BD-7FE13329FF9B}" presName="desTx" presStyleLbl="alignAccFollowNode1" presStyleIdx="2" presStyleCnt="4" custLinFactNeighborX="890" custLinFactNeighborY="1571">
        <dgm:presLayoutVars>
          <dgm:bulletEnabled val="1"/>
        </dgm:presLayoutVars>
      </dgm:prSet>
      <dgm:spPr/>
    </dgm:pt>
    <dgm:pt modelId="{9C3D05D6-75A4-40A8-A5BE-52F020FA5F7E}" type="pres">
      <dgm:prSet presAssocID="{F3636BD3-9FF7-46D5-8800-50326C5ED283}" presName="space" presStyleCnt="0"/>
      <dgm:spPr/>
    </dgm:pt>
    <dgm:pt modelId="{03793BDB-A3F6-4D3F-B9ED-4855A8A12260}" type="pres">
      <dgm:prSet presAssocID="{E9B51E48-1434-4084-BC9E-5542CD34C4F4}" presName="composite" presStyleCnt="0"/>
      <dgm:spPr/>
    </dgm:pt>
    <dgm:pt modelId="{461E3B33-8164-4684-8E72-B4C6E77C498B}" type="pres">
      <dgm:prSet presAssocID="{E9B51E48-1434-4084-BC9E-5542CD34C4F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05BF739-9A75-49E2-920D-A1CB9E75DAD8}" type="pres">
      <dgm:prSet presAssocID="{E9B51E48-1434-4084-BC9E-5542CD34C4F4}" presName="desTx" presStyleLbl="alignAccFollowNode1" presStyleIdx="3" presStyleCnt="4" custLinFactNeighborX="-1415" custLinFactNeighborY="1571">
        <dgm:presLayoutVars>
          <dgm:bulletEnabled val="1"/>
        </dgm:presLayoutVars>
      </dgm:prSet>
      <dgm:spPr/>
    </dgm:pt>
  </dgm:ptLst>
  <dgm:cxnLst>
    <dgm:cxn modelId="{E6978B00-56B4-48C4-85E3-F669312F9622}" srcId="{B236CC15-0F24-4FC4-9674-50D93EF74CE0}" destId="{4EE295E0-AFC2-4616-94BD-7FE13329FF9B}" srcOrd="2" destOrd="0" parTransId="{AF20DCC9-1FBF-4B09-9EE8-0C2141D53B7C}" sibTransId="{F3636BD3-9FF7-46D5-8800-50326C5ED283}"/>
    <dgm:cxn modelId="{203A3B03-205B-4117-9162-C33F634562BD}" srcId="{B236CC15-0F24-4FC4-9674-50D93EF74CE0}" destId="{AA2F719C-7653-4B31-9496-5E746743CC65}" srcOrd="1" destOrd="0" parTransId="{FC399D26-55C2-4EE0-AA5E-BD2811260589}" sibTransId="{97DC7F69-E642-4802-8FC1-3D2913A66339}"/>
    <dgm:cxn modelId="{64809C08-28B3-4C3E-808C-43FEC2C6623A}" type="presOf" srcId="{4EE295E0-AFC2-4616-94BD-7FE13329FF9B}" destId="{11F9E9A3-5160-4BF3-A034-259684CC53D6}" srcOrd="0" destOrd="0" presId="urn:microsoft.com/office/officeart/2005/8/layout/hList1"/>
    <dgm:cxn modelId="{E151070B-6F08-4D9E-AF49-BD36E89BAE88}" type="presOf" srcId="{C35C2E62-E849-47B3-B4B6-92CD736F5FCB}" destId="{2EFB4B75-9243-468E-B58C-B88F7BB26D3F}" srcOrd="0" destOrd="3" presId="urn:microsoft.com/office/officeart/2005/8/layout/hList1"/>
    <dgm:cxn modelId="{A854080D-257D-43BC-A2AC-9979D9BDAD84}" type="presOf" srcId="{7D49BDB3-7D25-4747-A2D0-82724AFAEB26}" destId="{B0101A9A-911F-4E98-A66D-B517DAA286B5}" srcOrd="0" destOrd="2" presId="urn:microsoft.com/office/officeart/2005/8/layout/hList1"/>
    <dgm:cxn modelId="{89FCAF20-593C-481B-9730-28FC469B0B93}" srcId="{AA2F719C-7653-4B31-9496-5E746743CC65}" destId="{E3F14B6B-8CC1-4BD1-AECC-39DED8DF4686}" srcOrd="1" destOrd="0" parTransId="{32591968-3EA2-4AF0-8D74-DEE38DCB9E32}" sibTransId="{FC307998-C581-4D9D-942B-09C6AB047993}"/>
    <dgm:cxn modelId="{0E233F25-A7AC-4E48-9EAD-820410E137D1}" srcId="{E35C3333-60EC-4E87-9D6B-D39F0D93B168}" destId="{A12F8143-3F9F-4BE7-A9E0-11780271FD1D}" srcOrd="0" destOrd="0" parTransId="{7F85BFFB-40A5-4199-AED2-DDB9D7D759E5}" sibTransId="{89060316-AFC2-417C-9CE2-EBD294668FDD}"/>
    <dgm:cxn modelId="{DBB9E732-7440-4B63-8BA4-8EF2742DBE28}" srcId="{4EE295E0-AFC2-4616-94BD-7FE13329FF9B}" destId="{7D49BDB3-7D25-4747-A2D0-82724AFAEB26}" srcOrd="2" destOrd="0" parTransId="{19DF176A-D55A-498F-B2C6-F95EAC729808}" sibTransId="{824767B0-C8A5-4B51-BE7C-387404788D9B}"/>
    <dgm:cxn modelId="{427ACC34-07C0-463F-A52B-4E3795192D28}" type="presOf" srcId="{A12F8143-3F9F-4BE7-A9E0-11780271FD1D}" destId="{1F3A95A1-B7E8-43EE-9A8F-6BDA679F6755}" srcOrd="0" destOrd="0" presId="urn:microsoft.com/office/officeart/2005/8/layout/hList1"/>
    <dgm:cxn modelId="{CA968F36-8E45-4953-87FD-D18BD7B5B473}" srcId="{AA2F719C-7653-4B31-9496-5E746743CC65}" destId="{C35C2E62-E849-47B3-B4B6-92CD736F5FCB}" srcOrd="3" destOrd="0" parTransId="{4689B73B-8796-4356-BF74-1FA19E027D2D}" sibTransId="{95915C70-3498-4718-9FE1-26FBC1E67C2B}"/>
    <dgm:cxn modelId="{C62CD738-8B93-4F22-824A-5FDDD2369438}" srcId="{E35C3333-60EC-4E87-9D6B-D39F0D93B168}" destId="{F834971A-9FF0-4974-882C-B4AF6E25F3C1}" srcOrd="2" destOrd="0" parTransId="{86C7A4AE-AEFC-4D25-B89D-A640C310E33D}" sibTransId="{17B3BACD-84F1-4D12-80ED-9579EECAE783}"/>
    <dgm:cxn modelId="{EEBC5D3B-CC63-4DFF-AD12-51479E0D6B21}" srcId="{4EE295E0-AFC2-4616-94BD-7FE13329FF9B}" destId="{8765DB1C-91A2-4531-9E99-CE08CD2BF440}" srcOrd="4" destOrd="0" parTransId="{82B8525D-8050-4DA0-B477-64885C66529D}" sibTransId="{069ED984-692C-4EF4-8528-3299EA7341AB}"/>
    <dgm:cxn modelId="{BF80143E-6B5D-4C53-9CAC-8260FC1E8B78}" srcId="{E9B51E48-1434-4084-BC9E-5542CD34C4F4}" destId="{7E96603C-CE0D-489E-8E93-AD7BEC97A4DA}" srcOrd="1" destOrd="0" parTransId="{64D93CBD-E3EC-4164-97A8-E7F84D140357}" sibTransId="{D564D14B-3760-47B3-82C2-C8B6F4F64681}"/>
    <dgm:cxn modelId="{082B415D-5FBD-44A5-A417-8FF7BF46A8A8}" type="presOf" srcId="{596115BA-3E1E-4DC5-B7BF-C6808953B6BE}" destId="{1F3A95A1-B7E8-43EE-9A8F-6BDA679F6755}" srcOrd="0" destOrd="3" presId="urn:microsoft.com/office/officeart/2005/8/layout/hList1"/>
    <dgm:cxn modelId="{4F0B3C5E-B661-49E7-8871-A4FC9DBA2ECE}" type="presOf" srcId="{8744D7F0-2F41-4E91-B27E-D08629384F3B}" destId="{905BF739-9A75-49E2-920D-A1CB9E75DAD8}" srcOrd="0" destOrd="0" presId="urn:microsoft.com/office/officeart/2005/8/layout/hList1"/>
    <dgm:cxn modelId="{2EDD4362-B086-46E4-AB62-62D6E008F338}" srcId="{E9B51E48-1434-4084-BC9E-5542CD34C4F4}" destId="{8744D7F0-2F41-4E91-B27E-D08629384F3B}" srcOrd="0" destOrd="0" parTransId="{F8CC2E5C-E638-4016-A79D-9F3A177BDDB1}" sibTransId="{31DD0642-5478-4EA6-95AE-EDABEB37023C}"/>
    <dgm:cxn modelId="{F6F4EA63-0ABB-4684-817A-AC7FBF148AA5}" type="presOf" srcId="{E35C3333-60EC-4E87-9D6B-D39F0D93B168}" destId="{8FB5FA48-96C8-4A6D-91C5-C3890E20BC75}" srcOrd="0" destOrd="0" presId="urn:microsoft.com/office/officeart/2005/8/layout/hList1"/>
    <dgm:cxn modelId="{138D6B64-0228-4667-B50E-DA904F05D079}" type="presOf" srcId="{F834971A-9FF0-4974-882C-B4AF6E25F3C1}" destId="{1F3A95A1-B7E8-43EE-9A8F-6BDA679F6755}" srcOrd="0" destOrd="2" presId="urn:microsoft.com/office/officeart/2005/8/layout/hList1"/>
    <dgm:cxn modelId="{E440D76E-2162-46CF-BD4F-AD1BC2367E16}" type="presOf" srcId="{E9B51E48-1434-4084-BC9E-5542CD34C4F4}" destId="{461E3B33-8164-4684-8E72-B4C6E77C498B}" srcOrd="0" destOrd="0" presId="urn:microsoft.com/office/officeart/2005/8/layout/hList1"/>
    <dgm:cxn modelId="{8F41E750-890C-4A61-9350-D38B2AA31B4D}" type="presOf" srcId="{4208EA1D-7064-48DA-8A61-FA2E3D481994}" destId="{1F3A95A1-B7E8-43EE-9A8F-6BDA679F6755}" srcOrd="0" destOrd="1" presId="urn:microsoft.com/office/officeart/2005/8/layout/hList1"/>
    <dgm:cxn modelId="{1D92BA57-BD5C-4D14-803F-B7DF0101A972}" type="presOf" srcId="{3D607B1D-12BA-43C6-8778-2C8BE55C5962}" destId="{B0101A9A-911F-4E98-A66D-B517DAA286B5}" srcOrd="0" destOrd="0" presId="urn:microsoft.com/office/officeart/2005/8/layout/hList1"/>
    <dgm:cxn modelId="{938FE757-A9F8-4F6B-8377-775662DD6B6C}" type="presOf" srcId="{576CD658-B76D-4803-A9A5-14CA7EC5534D}" destId="{2EFB4B75-9243-468E-B58C-B88F7BB26D3F}" srcOrd="0" destOrd="4" presId="urn:microsoft.com/office/officeart/2005/8/layout/hList1"/>
    <dgm:cxn modelId="{62B05F79-40DF-4AD4-81B6-F16370519167}" type="presOf" srcId="{AA2F719C-7653-4B31-9496-5E746743CC65}" destId="{03133008-8521-49FF-916A-3E05B8CD1F65}" srcOrd="0" destOrd="0" presId="urn:microsoft.com/office/officeart/2005/8/layout/hList1"/>
    <dgm:cxn modelId="{53FD867E-CC81-4198-BDF4-E07FF8758054}" srcId="{B236CC15-0F24-4FC4-9674-50D93EF74CE0}" destId="{E9B51E48-1434-4084-BC9E-5542CD34C4F4}" srcOrd="3" destOrd="0" parTransId="{E72D41CD-88ED-4D62-9B47-CE30BC121C1F}" sibTransId="{3992AF91-A9C2-4A1A-9F9E-5D91DBEA687C}"/>
    <dgm:cxn modelId="{BFF96C85-B181-4007-BD96-6F72101C3983}" type="presOf" srcId="{8FD48AEF-BA04-4B4A-BC5D-62E202A10B84}" destId="{2EFB4B75-9243-468E-B58C-B88F7BB26D3F}" srcOrd="0" destOrd="0" presId="urn:microsoft.com/office/officeart/2005/8/layout/hList1"/>
    <dgm:cxn modelId="{1E5B6087-5145-4EB5-88CD-C932FC6411F6}" type="presOf" srcId="{8A6FEDB8-BE42-40F7-A9F7-6F8BE6FEAA26}" destId="{B0101A9A-911F-4E98-A66D-B517DAA286B5}" srcOrd="0" destOrd="3" presId="urn:microsoft.com/office/officeart/2005/8/layout/hList1"/>
    <dgm:cxn modelId="{DBB2C7A0-1F42-4907-84EA-8E1CB755928C}" srcId="{AA2F719C-7653-4B31-9496-5E746743CC65}" destId="{8749664B-3ADB-4AA7-9317-CB5FC7ECC9C9}" srcOrd="5" destOrd="0" parTransId="{659001DC-6A46-406F-A9D9-75B9FAE4C31F}" sibTransId="{39C026A5-0772-400E-AA9C-0009560F3F5D}"/>
    <dgm:cxn modelId="{609558A5-490A-44C6-85EC-9487155CF51C}" srcId="{B236CC15-0F24-4FC4-9674-50D93EF74CE0}" destId="{E35C3333-60EC-4E87-9D6B-D39F0D93B168}" srcOrd="0" destOrd="0" parTransId="{5AABADAB-6C5F-43B5-9B5E-9B63BF3A0EFC}" sibTransId="{0F790185-74E2-4E6B-87B3-EE502FD79E17}"/>
    <dgm:cxn modelId="{AC4079A7-7214-4433-892B-4D9A615C7A8F}" type="presOf" srcId="{8765DB1C-91A2-4531-9E99-CE08CD2BF440}" destId="{B0101A9A-911F-4E98-A66D-B517DAA286B5}" srcOrd="0" destOrd="4" presId="urn:microsoft.com/office/officeart/2005/8/layout/hList1"/>
    <dgm:cxn modelId="{F23D3EA8-F81B-4B3A-81E1-B202C0D219B6}" srcId="{AA2F719C-7653-4B31-9496-5E746743CC65}" destId="{26A19F00-53FB-46B5-959C-C357004CEB77}" srcOrd="2" destOrd="0" parTransId="{CA135679-AAB9-4C08-9FEE-5DE80FC3B741}" sibTransId="{350E66D1-737F-4359-9A5C-1CD6D5A94D73}"/>
    <dgm:cxn modelId="{D778A3AB-8BBD-4437-AB3F-6A9E6B2827CD}" srcId="{4EE295E0-AFC2-4616-94BD-7FE13329FF9B}" destId="{8A6FEDB8-BE42-40F7-A9F7-6F8BE6FEAA26}" srcOrd="3" destOrd="0" parTransId="{06208D57-0960-4E8E-AE9A-A4C6F4F429DB}" sibTransId="{6B6DC89D-8219-4F24-9DF9-73114B765B60}"/>
    <dgm:cxn modelId="{5FCC1EB0-15FA-41A8-AF26-EF1D6DB3FCF1}" srcId="{4EE295E0-AFC2-4616-94BD-7FE13329FF9B}" destId="{3D607B1D-12BA-43C6-8778-2C8BE55C5962}" srcOrd="0" destOrd="0" parTransId="{0A387E58-89DC-46CF-8492-430AABB4D9E5}" sibTransId="{6C352677-05DE-440D-9B09-354B06BFB825}"/>
    <dgm:cxn modelId="{962030BD-BB35-4404-90C9-947F9A6E45BE}" srcId="{E35C3333-60EC-4E87-9D6B-D39F0D93B168}" destId="{596115BA-3E1E-4DC5-B7BF-C6808953B6BE}" srcOrd="3" destOrd="0" parTransId="{591833B5-C6B5-40E3-A052-F10EA79D7A78}" sibTransId="{C0E1872C-16B3-441B-8975-CBC4A085B8E7}"/>
    <dgm:cxn modelId="{742909C7-D27D-4C13-9F49-997A71F693AF}" type="presOf" srcId="{8749664B-3ADB-4AA7-9317-CB5FC7ECC9C9}" destId="{2EFB4B75-9243-468E-B58C-B88F7BB26D3F}" srcOrd="0" destOrd="5" presId="urn:microsoft.com/office/officeart/2005/8/layout/hList1"/>
    <dgm:cxn modelId="{B49B7CCC-A7E6-4842-9197-E199A66333EA}" type="presOf" srcId="{7E96603C-CE0D-489E-8E93-AD7BEC97A4DA}" destId="{905BF739-9A75-49E2-920D-A1CB9E75DAD8}" srcOrd="0" destOrd="1" presId="urn:microsoft.com/office/officeart/2005/8/layout/hList1"/>
    <dgm:cxn modelId="{8057E4DB-BB08-4AAB-B1B8-EE8348C3666A}" type="presOf" srcId="{26A19F00-53FB-46B5-959C-C357004CEB77}" destId="{2EFB4B75-9243-468E-B58C-B88F7BB26D3F}" srcOrd="0" destOrd="2" presId="urn:microsoft.com/office/officeart/2005/8/layout/hList1"/>
    <dgm:cxn modelId="{99E836E3-906C-4453-8910-85F7422A08CF}" srcId="{AA2F719C-7653-4B31-9496-5E746743CC65}" destId="{8FD48AEF-BA04-4B4A-BC5D-62E202A10B84}" srcOrd="0" destOrd="0" parTransId="{BAA36346-5A0B-453C-8264-6C0AD03B0D6D}" sibTransId="{FC1C05A7-28C6-4F19-8CBF-E8E7E743A070}"/>
    <dgm:cxn modelId="{6BC926F2-2185-4ADE-819F-C53127001F48}" srcId="{AA2F719C-7653-4B31-9496-5E746743CC65}" destId="{576CD658-B76D-4803-A9A5-14CA7EC5534D}" srcOrd="4" destOrd="0" parTransId="{345C2D59-B28D-482E-A158-3DAB2957F47E}" sibTransId="{F20449D9-29A3-47E9-A98F-77D01155EA96}"/>
    <dgm:cxn modelId="{D06146F4-6046-4194-A7A1-9DE6463FA1D3}" type="presOf" srcId="{E3F14B6B-8CC1-4BD1-AECC-39DED8DF4686}" destId="{2EFB4B75-9243-468E-B58C-B88F7BB26D3F}" srcOrd="0" destOrd="1" presId="urn:microsoft.com/office/officeart/2005/8/layout/hList1"/>
    <dgm:cxn modelId="{6F438CF7-6167-49D8-8857-41C6D612CA3B}" type="presOf" srcId="{B236CC15-0F24-4FC4-9674-50D93EF74CE0}" destId="{109B930A-894C-47BB-B2F2-CE79F82B9359}" srcOrd="0" destOrd="0" presId="urn:microsoft.com/office/officeart/2005/8/layout/hList1"/>
    <dgm:cxn modelId="{B26B8FF8-3ABB-4EB2-898B-F4E1D1185B38}" type="presOf" srcId="{D5ED4CE7-2F07-47E9-B1E9-68D8303A125E}" destId="{B0101A9A-911F-4E98-A66D-B517DAA286B5}" srcOrd="0" destOrd="1" presId="urn:microsoft.com/office/officeart/2005/8/layout/hList1"/>
    <dgm:cxn modelId="{513DD0F8-D5E4-48FA-B87F-071483F0C3F0}" srcId="{4EE295E0-AFC2-4616-94BD-7FE13329FF9B}" destId="{D5ED4CE7-2F07-47E9-B1E9-68D8303A125E}" srcOrd="1" destOrd="0" parTransId="{66262E67-6351-4246-99CC-33B879389783}" sibTransId="{F4F0C94C-68F1-4C36-B145-DA7D32DEBDD7}"/>
    <dgm:cxn modelId="{CF59DDF8-1803-477D-A103-61BB442AF46B}" srcId="{E35C3333-60EC-4E87-9D6B-D39F0D93B168}" destId="{4208EA1D-7064-48DA-8A61-FA2E3D481994}" srcOrd="1" destOrd="0" parTransId="{889B2DEC-1F05-4DD6-8120-5DAC6E3A63F2}" sibTransId="{11FF8FEE-80D0-48FE-BB3E-D44C7F1CDB8D}"/>
    <dgm:cxn modelId="{6A52C3D4-BD28-4CBB-A7B9-CC1F0ECE730D}" type="presParOf" srcId="{109B930A-894C-47BB-B2F2-CE79F82B9359}" destId="{25A5281B-6366-42D7-8D96-A5CF29D33C96}" srcOrd="0" destOrd="0" presId="urn:microsoft.com/office/officeart/2005/8/layout/hList1"/>
    <dgm:cxn modelId="{7F65658F-973C-45A4-8F84-8777698420AC}" type="presParOf" srcId="{25A5281B-6366-42D7-8D96-A5CF29D33C96}" destId="{8FB5FA48-96C8-4A6D-91C5-C3890E20BC75}" srcOrd="0" destOrd="0" presId="urn:microsoft.com/office/officeart/2005/8/layout/hList1"/>
    <dgm:cxn modelId="{9BB66320-D9FA-4D20-8B45-9B18B5BC7B1D}" type="presParOf" srcId="{25A5281B-6366-42D7-8D96-A5CF29D33C96}" destId="{1F3A95A1-B7E8-43EE-9A8F-6BDA679F6755}" srcOrd="1" destOrd="0" presId="urn:microsoft.com/office/officeart/2005/8/layout/hList1"/>
    <dgm:cxn modelId="{4E097B4D-E983-4CA9-8C28-322CD5E16A99}" type="presParOf" srcId="{109B930A-894C-47BB-B2F2-CE79F82B9359}" destId="{EE973C4F-4D43-4AC3-A96C-C1397EF8D746}" srcOrd="1" destOrd="0" presId="urn:microsoft.com/office/officeart/2005/8/layout/hList1"/>
    <dgm:cxn modelId="{99F7E680-7A9A-4A6D-8B55-92B7D088AD6A}" type="presParOf" srcId="{109B930A-894C-47BB-B2F2-CE79F82B9359}" destId="{F89A3D7B-5549-4CB7-B7D2-428335461BA8}" srcOrd="2" destOrd="0" presId="urn:microsoft.com/office/officeart/2005/8/layout/hList1"/>
    <dgm:cxn modelId="{61281B32-20C8-4290-812C-721F2F92FF2A}" type="presParOf" srcId="{F89A3D7B-5549-4CB7-B7D2-428335461BA8}" destId="{03133008-8521-49FF-916A-3E05B8CD1F65}" srcOrd="0" destOrd="0" presId="urn:microsoft.com/office/officeart/2005/8/layout/hList1"/>
    <dgm:cxn modelId="{B1E75E34-7130-4876-8447-D7FAB43037A8}" type="presParOf" srcId="{F89A3D7B-5549-4CB7-B7D2-428335461BA8}" destId="{2EFB4B75-9243-468E-B58C-B88F7BB26D3F}" srcOrd="1" destOrd="0" presId="urn:microsoft.com/office/officeart/2005/8/layout/hList1"/>
    <dgm:cxn modelId="{9BD4445E-55B3-492D-B529-E9775CA7B012}" type="presParOf" srcId="{109B930A-894C-47BB-B2F2-CE79F82B9359}" destId="{B0D7F282-3E3D-4DCE-A8E3-DEC358AC8D69}" srcOrd="3" destOrd="0" presId="urn:microsoft.com/office/officeart/2005/8/layout/hList1"/>
    <dgm:cxn modelId="{1B2A5602-8FB5-4BD5-A002-B610512DBD10}" type="presParOf" srcId="{109B930A-894C-47BB-B2F2-CE79F82B9359}" destId="{A54AB03E-BBC2-4AD5-8BEA-3D9EC0967921}" srcOrd="4" destOrd="0" presId="urn:microsoft.com/office/officeart/2005/8/layout/hList1"/>
    <dgm:cxn modelId="{8266915E-0228-466C-B26F-F88BB1ABDAE4}" type="presParOf" srcId="{A54AB03E-BBC2-4AD5-8BEA-3D9EC0967921}" destId="{11F9E9A3-5160-4BF3-A034-259684CC53D6}" srcOrd="0" destOrd="0" presId="urn:microsoft.com/office/officeart/2005/8/layout/hList1"/>
    <dgm:cxn modelId="{2A4E93E7-0248-4E3C-8575-8F941F742721}" type="presParOf" srcId="{A54AB03E-BBC2-4AD5-8BEA-3D9EC0967921}" destId="{B0101A9A-911F-4E98-A66D-B517DAA286B5}" srcOrd="1" destOrd="0" presId="urn:microsoft.com/office/officeart/2005/8/layout/hList1"/>
    <dgm:cxn modelId="{8AF0D658-AD73-4F0F-9061-DA465240DB84}" type="presParOf" srcId="{109B930A-894C-47BB-B2F2-CE79F82B9359}" destId="{9C3D05D6-75A4-40A8-A5BE-52F020FA5F7E}" srcOrd="5" destOrd="0" presId="urn:microsoft.com/office/officeart/2005/8/layout/hList1"/>
    <dgm:cxn modelId="{12C14FAC-E711-465B-B1A5-856E750C92EB}" type="presParOf" srcId="{109B930A-894C-47BB-B2F2-CE79F82B9359}" destId="{03793BDB-A3F6-4D3F-B9ED-4855A8A12260}" srcOrd="6" destOrd="0" presId="urn:microsoft.com/office/officeart/2005/8/layout/hList1"/>
    <dgm:cxn modelId="{123D0A97-4CE7-4ED5-8EA4-2BAA8957C760}" type="presParOf" srcId="{03793BDB-A3F6-4D3F-B9ED-4855A8A12260}" destId="{461E3B33-8164-4684-8E72-B4C6E77C498B}" srcOrd="0" destOrd="0" presId="urn:microsoft.com/office/officeart/2005/8/layout/hList1"/>
    <dgm:cxn modelId="{342083C7-E4D1-464F-B671-B37BD00E624A}" type="presParOf" srcId="{03793BDB-A3F6-4D3F-B9ED-4855A8A12260}" destId="{905BF739-9A75-49E2-920D-A1CB9E75DAD8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A48-96C8-4A6D-91C5-C3890E20BC75}">
      <dsp:nvSpPr>
        <dsp:cNvPr id="0" name=""/>
        <dsp:cNvSpPr/>
      </dsp:nvSpPr>
      <dsp:spPr>
        <a:xfrm>
          <a:off x="3226" y="103180"/>
          <a:ext cx="1939932" cy="775972"/>
        </a:xfrm>
        <a:prstGeom prst="rect">
          <a:avLst/>
        </a:prstGeom>
        <a:solidFill>
          <a:schemeClr val="accent1">
            <a:lumMod val="20000"/>
            <a:lumOff val="80000"/>
            <a:alpha val="5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Нормативные правовые 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226" y="103180"/>
        <a:ext cx="1939932" cy="775972"/>
      </dsp:txXfrm>
    </dsp:sp>
    <dsp:sp modelId="{1F3A95A1-B7E8-43EE-9A8F-6BDA679F6755}">
      <dsp:nvSpPr>
        <dsp:cNvPr id="0" name=""/>
        <dsp:cNvSpPr/>
      </dsp:nvSpPr>
      <dsp:spPr>
        <a:xfrm>
          <a:off x="0" y="936120"/>
          <a:ext cx="1939932" cy="3626178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законодательное закрепление понятия «зеленая» экономика;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законодательное закрепление понятия «экосистемные услуги»,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разработка и утверждение методических основ оценки экологических рисков;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расширение возможностей налогового стимулирования субъектов хозяйственной деятельности к «зеленым» инновациям и действиям по сокращению негативного воздействия на окружающую среду и потребления природных ресурсов</a:t>
          </a:r>
          <a:endParaRPr lang="ru-RU" sz="1000" kern="1200" dirty="0"/>
        </a:p>
      </dsp:txBody>
      <dsp:txXfrm>
        <a:off x="0" y="936120"/>
        <a:ext cx="1939932" cy="3626178"/>
      </dsp:txXfrm>
    </dsp:sp>
    <dsp:sp modelId="{03133008-8521-49FF-916A-3E05B8CD1F65}">
      <dsp:nvSpPr>
        <dsp:cNvPr id="0" name=""/>
        <dsp:cNvSpPr/>
      </dsp:nvSpPr>
      <dsp:spPr>
        <a:xfrm>
          <a:off x="2214748" y="103180"/>
          <a:ext cx="1939932" cy="775972"/>
        </a:xfrm>
        <a:prstGeom prst="rect">
          <a:avLst/>
        </a:prstGeom>
        <a:solidFill>
          <a:schemeClr val="accent1">
            <a:lumMod val="20000"/>
            <a:lumOff val="80000"/>
            <a:alpha val="5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Информационно-аналитические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214748" y="103180"/>
        <a:ext cx="1939932" cy="775972"/>
      </dsp:txXfrm>
    </dsp:sp>
    <dsp:sp modelId="{2EFB4B75-9243-468E-B58C-B88F7BB26D3F}">
      <dsp:nvSpPr>
        <dsp:cNvPr id="0" name=""/>
        <dsp:cNvSpPr/>
      </dsp:nvSpPr>
      <dsp:spPr>
        <a:xfrm>
          <a:off x="2283286" y="936112"/>
          <a:ext cx="1863266" cy="3626178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</a:t>
          </a:r>
          <a:r>
            <a:rPr lang="ru-RU" sz="9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формирование системы эколого-экономического учета (СЭЭУ) как платформы принятия экологически обоснованных решений по реализации задач «зеленой» экономики;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разработка системы показателей «зеленого» роста;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введение в статистику показателей сопряженных природоохранных инвестиций (имеющих двойное назначение – технологическое и экологическое);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законодательное принятие общероссийского классификатора видов деятельности и затрат на охрану окружающей среды;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формирование статистической отчетности по показателям ресурсной продуктивности;</a:t>
          </a:r>
          <a:endParaRPr lang="ru-RU" sz="9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разработка порядка подготовки и публикации нефинансовой отчетности (отчетности в области устойчивого развития)</a:t>
          </a:r>
          <a:endParaRPr lang="ru-RU" sz="900" kern="1200" dirty="0"/>
        </a:p>
      </dsp:txBody>
      <dsp:txXfrm>
        <a:off x="2283286" y="936112"/>
        <a:ext cx="1863266" cy="3626178"/>
      </dsp:txXfrm>
    </dsp:sp>
    <dsp:sp modelId="{11F9E9A3-5160-4BF3-A034-259684CC53D6}">
      <dsp:nvSpPr>
        <dsp:cNvPr id="0" name=""/>
        <dsp:cNvSpPr/>
      </dsp:nvSpPr>
      <dsp:spPr>
        <a:xfrm>
          <a:off x="4426271" y="103180"/>
          <a:ext cx="1939932" cy="775972"/>
        </a:xfrm>
        <a:prstGeom prst="rect">
          <a:avLst/>
        </a:prstGeom>
        <a:solidFill>
          <a:schemeClr val="accent1">
            <a:lumMod val="20000"/>
            <a:lumOff val="80000"/>
            <a:alpha val="5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Организационно-административные 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426271" y="103180"/>
        <a:ext cx="1939932" cy="775972"/>
      </dsp:txXfrm>
    </dsp:sp>
    <dsp:sp modelId="{B0101A9A-911F-4E98-A66D-B517DAA286B5}">
      <dsp:nvSpPr>
        <dsp:cNvPr id="0" name=""/>
        <dsp:cNvSpPr/>
      </dsp:nvSpPr>
      <dsp:spPr>
        <a:xfrm>
          <a:off x="4443537" y="936120"/>
          <a:ext cx="1939932" cy="3626178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усиление коо</a:t>
          </a:r>
          <a:r>
            <a:rPr lang="ru-RU" sz="9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рдинирующей роли Минприроды России;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межведомственных экспертно-консультационных групп в соответствии с Планом действий (дорожной картой) Минприроды России;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меры по усилению значимости </a:t>
          </a:r>
          <a:r>
            <a:rPr lang="ru-RU" sz="9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экологической компоненты в системе стратегического планирования  РФ на всех уровнях территориальной организации;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реализация механизма Стратегической экологической оценки (СЭО) с компонентами Стратегической оценки устойчивости (СОУ);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переход к экологическому нормированию на основе НДТ, выдачи комплексных экологических разрешений, внедрения методов управления экологическими рисками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3537" y="936120"/>
        <a:ext cx="1939932" cy="3626178"/>
      </dsp:txXfrm>
    </dsp:sp>
    <dsp:sp modelId="{461E3B33-8164-4684-8E72-B4C6E77C498B}">
      <dsp:nvSpPr>
        <dsp:cNvPr id="0" name=""/>
        <dsp:cNvSpPr/>
      </dsp:nvSpPr>
      <dsp:spPr>
        <a:xfrm>
          <a:off x="6637794" y="103180"/>
          <a:ext cx="1939932" cy="775972"/>
        </a:xfrm>
        <a:prstGeom prst="rect">
          <a:avLst/>
        </a:prstGeom>
        <a:solidFill>
          <a:schemeClr val="accent1">
            <a:lumMod val="20000"/>
            <a:lumOff val="80000"/>
            <a:alpha val="5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Финансовые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7794" y="103180"/>
        <a:ext cx="1939932" cy="775972"/>
      </dsp:txXfrm>
    </dsp:sp>
    <dsp:sp modelId="{905BF739-9A75-49E2-920D-A1CB9E75DAD8}">
      <dsp:nvSpPr>
        <dsp:cNvPr id="0" name=""/>
        <dsp:cNvSpPr/>
      </dsp:nvSpPr>
      <dsp:spPr>
        <a:xfrm>
          <a:off x="6610344" y="936120"/>
          <a:ext cx="1939932" cy="3626178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системы фондов поддержки «зеленых» инвестиций  (на основе системы экологических фондов как действенного механизма консолидации средств для обеспечения финансовой поддержки экомодернизации (внедрения НДТ);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«зеленых» финансовых рынков</a:t>
          </a:r>
        </a:p>
      </dsp:txBody>
      <dsp:txXfrm>
        <a:off x="6610344" y="936120"/>
        <a:ext cx="1939932" cy="3626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02A9-A98B-45EB-89F4-E1EC2C7CE87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CCF3-655F-4455-B6DB-CEBE804BD9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FCCF3-655F-4455-B6DB-CEBE804BD9A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2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9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236C3A8-5A46-4D23-AC53-20D47A8D0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53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08DA-7A88-447B-8712-5A7F17DCCC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02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2034FA0-ED2B-4466-8DFF-2FD125FE5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24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A6D4-0E39-4BF4-B8E1-C51E3A453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48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FB0D-A87B-444D-8847-25F7699F8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40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8DB8-011A-4D11-A765-7DD72F9C6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478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AD9-FAB5-4885-961B-CBA859B9C6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91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4ED8-01AD-4022-8220-D4F25E0AD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29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76A5-97C5-4B40-94D5-37F33CC5C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434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CB0E-8E64-49E6-B178-D5184B4AD7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91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FB4F-68EF-45B2-AFAF-3AD7FD0278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224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E330-D217-4BFA-910B-E80F507B23C0}" type="datetime1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A4D-DA6B-425B-BF9D-970F70E83309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59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CE8F-62B4-4C46-B9B0-F933DB57E714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BCC6-FDE2-4C92-9BEF-1AEA66466CC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7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EEF7-E980-4B4E-8DD7-E5B22F4B2C69}" type="datetime1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23EB-A692-45B3-9F49-9833FC227E07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45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85D4-8C87-469F-8ACF-710C806D8ED5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FC0-0A33-472C-81F2-7B72CB023BB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4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532B-7BCB-4852-9D93-8A6243FAAD7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F1EE-194B-4F35-8F36-EC2DCB0BD4A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64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F782-D119-4248-A0AB-E3E5E9909B56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3C64-A8A0-496A-B793-CE1A7445AC3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5F94-15CD-47F8-BC57-962C5489BD7E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1D47-C7DA-4738-A876-D5430808695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55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70CE-10D9-4004-95AD-3625A412300C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E33B-7725-4025-A6ED-7BB147CC2D4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50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7405-8728-4909-8360-3AF588A047EF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419-0898-4211-8DEA-141EBDF2611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54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266F-5C75-4D2D-8746-AF5D7B7064B0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043C-24C6-4EC3-867A-41726702459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3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D62F-1E57-4A96-B9D9-2F7C07129E5A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3A4D-F8AC-4465-B598-EBA33BA285A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0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B6A5D-88B9-4E97-8F9B-7F518C38DA6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B88F2-182C-475E-B0FC-8B8EDFE2D575}" type="slidenum">
              <a:rPr lang="ru-RU" altLang="ru-RU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Tahoma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84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C937B0-27AA-4AD2-BD20-83E993C01BD7}" type="datetime1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93FA8-4A8F-4DB0-A4A9-EDA8204B36B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62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4DB6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5013176"/>
            <a:ext cx="500404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Фоменко Георгий Анатольевич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д-р геогр. наук, профессор, академик РАЕН</a:t>
            </a:r>
          </a:p>
          <a:p>
            <a:pPr algn="r"/>
            <a:r>
              <a:rPr lang="ru-RU" sz="1600" b="1" dirty="0">
                <a:latin typeface="Arial" pitchFamily="34" charset="0"/>
                <a:cs typeface="Arial" pitchFamily="34" charset="0"/>
              </a:rPr>
              <a:t>Фоменко Марина Александровна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канд. геогр. наук, доцент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7501" y="1484784"/>
            <a:ext cx="8496944" cy="57606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«ЗЕЛЕНЫЙ» РОСТ И ЦИРКУЛЯРНАЯ ЭКОНОМИКА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0486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«Модель циркулярной экономики: теория и практика» в рамках V Всероссийского съезда по охране окружающей среды и II Международной выставки – форума «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Экотех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декабря 2017 года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70" y="3717032"/>
            <a:ext cx="4428072" cy="294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532440" cy="4824536"/>
          </a:xfrm>
        </p:spPr>
        <p:txBody>
          <a:bodyPr>
            <a:noAutofit/>
          </a:bodyPr>
          <a:lstStyle/>
          <a:p>
            <a:pPr marL="274320" lvl="0" indent="-274320" defTabSz="914400" eaLnBrk="1" fontAlgn="auto" hangingPunct="1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10000"/>
              <a:buFont typeface="Wingdings 2"/>
              <a:buChar char=""/>
            </a:pPr>
            <a:r>
              <a:rPr lang="ru-RU" sz="1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национальной безопасности Российской Федерации (утв. Указом Президента РФ от 31.12.2015 №683)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определяет национальные интересы и стратегические национальные приоритеты, цели, задачи и меры в области внутренней и внешней политики, направленные на укрепление национальной безопасности России и обеспечение устойчивого развития страны на долгосрочную перспективу.</a:t>
            </a:r>
            <a:endParaRPr lang="ru-RU" sz="1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10000"/>
            </a:pPr>
            <a:r>
              <a:rPr lang="ru-RU" sz="1200" kern="1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 многих  государственных стратегических документах (Концепция перехода Российской Федерации к устойчивому развитию, утв. Указом Президента РФ от 01.04.1996  №440,  </a:t>
            </a:r>
            <a:r>
              <a:rPr lang="ru-RU" sz="1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государственной политики в области экологического развития Российской Федерации на период до 2030 года,  утв. Президентом РФ 30.04.2012 и др.) проводится </a:t>
            </a: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линия</a:t>
            </a:r>
            <a:r>
              <a:rPr lang="ru-RU" sz="1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устойчивое развитие страны.</a:t>
            </a:r>
          </a:p>
          <a:p>
            <a:pPr marL="274320" lvl="0" indent="-274320" defTabSz="914400" eaLnBrk="1" fontAlgn="auto" hangingPunct="1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10000"/>
              <a:buFont typeface="Wingdings 2"/>
              <a:buChar char="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Федерацией приняты Цели в области устойчивого развития (ЦУР), сформулированные на Саммите ООН по устойчивому развитию (Нью-Йорк, 25-27 сентября 2015 г.),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которых акцент делается на экономический рост при соблюдении экологической безопасности и социальной защищенности.</a:t>
            </a:r>
          </a:p>
          <a:p>
            <a:pPr marL="274320" lvl="0" indent="-274320" defTabSz="914400" eaLnBrk="1" fontAlgn="auto" hangingPunct="1"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110000"/>
              <a:buFont typeface="Wingdings 2"/>
              <a:buChar char="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Федерацией подписано Парижское соглашения по климату, принятое 12 декабря 2015 г. на 21-й сессии Конференции Сторон Рамочной конвенции ООН об изменении климата, как ответ на глобальную экологическую угрозу.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Президента РФ по итогам заседания Государственного совета по вопросу «Об экологическом развитии Российской Федерации в интересах будущих поколений», состоявшегося 27 декабря 2016 года.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Стратегия национальной безопасности Российской Федерации (пп.1, 83-86), утв. Указом Президента РФ от 31.12.2015 №683.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10.01.2002 №7-ФЗ (ред. от 03.07.2016) «Об охране окружающей среды».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Резолюция IV Всероссийского съезда по охране окружающей среды, 2013 год.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23.11.2009 №261-ФЗ (ред. от 03.07.2016) «Об энергосбережении и о повышении энергетической эффективности и о внесении изменений в отдельные законодательные акты Российской Федерации».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Российской Федерации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развитие энергетики», утв.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РФ от 15.04.2014 №321 (ред. от 25.05.2016)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669" y="1066825"/>
            <a:ext cx="8892480" cy="56197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нормативные предпосылки перехода к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«зеленому» росту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374" y="6381328"/>
            <a:ext cx="286122" cy="365125"/>
          </a:xfrm>
        </p:spPr>
        <p:txBody>
          <a:bodyPr/>
          <a:lstStyle/>
          <a:p>
            <a:pPr algn="r">
              <a:defRPr/>
            </a:pPr>
            <a:fld id="{6D9C568D-3320-4371-86CF-EC5E094641BB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9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204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Международные документы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Декларация об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экологическиориентированном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росте, ОЭСР, 2009 г. (принята на Встрече Совета на министерском уровне 25 июня 2009 г.)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Глобальный зеленый новый курс: Доклад. ЮНЕП, 2009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Рамочное соглашение «Группы 20» по обеспечению уверенного, устойчивого и сбалансированного экономического роста (Сеул, 12 ноября 2010 г.)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Towards  green growth, OECD,  2011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г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.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Курс на зеленый рост. Резюме для лиц, принимающих решения. ОЭСР, 2011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Навстречу «зелёной» экономике: пути к устойчивому развитию и искоренению бедности, ЮНЕП, 2011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Показатели зеленого роста ОЭСР, 2014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Политика повышения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: передовой опыт. Структурированный анализ существующих оптимальных подходов к повышению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в целях смягчения изменения климата и устойчивого развития. ЕЭК ООН, 2015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Панъевропейские стратегические рамки экологизации экономики, приняты Комитетом по экологической политике ЕЭК ООН (Восьмая Конференция министров «Окружающая среда для Европы», Батуми, Грузия, 8-10 июня 2016 года)</a:t>
            </a:r>
          </a:p>
          <a:p>
            <a:pPr>
              <a:spcBef>
                <a:spcPts val="0"/>
              </a:spcBef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Перечень возможных мер для «зеленой» экономики. Пояснительная записка группы экспертов по «зеленой» экономике под руководством Швейцарии при поддержке секретариата и Программы ООН по окружающей среде (Восьмая Конференция министров «Окружающая среда для Европы», Батуми, Грузия, 8-10 июня 2016 года)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2131" y="6381328"/>
            <a:ext cx="674365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71962"/>
            <a:ext cx="8157592" cy="784830"/>
          </a:xfrm>
        </p:spPr>
        <p:txBody>
          <a:bodyPr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ea typeface="+mn-ea"/>
                <a:cs typeface="Arial" pitchFamily="34" charset="0"/>
              </a:rPr>
              <a:t>Основные сдерживающие факторы перехода к «зеленому» росту и циклической экономике</a:t>
            </a:r>
            <a:endParaRPr lang="ru-RU" sz="2400" b="1" i="1" dirty="0"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5" cy="468052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300" b="1" dirty="0"/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Ресурсная зависимость и социально опасная истощимость природного капитала в региональном развитии.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Значительная роль рентных доходов в экономике, уровень которых  постоянно возрастает. Возрастают риски  «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выпадания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» доходов региональных бюджетов в зависимости от конъюнктуры  спроса на глобальном уровне.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«Демографический крест».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Сокращение числа занятых и рост нагрузки бюджетных обязательств на одного работающего. 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«Сжатие экономически выгодного пространства».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Повышение доли городского населения, тенденция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обезлюдивания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удаленных территорий, не имеющих признаков уникальности. Значительный  рост экономической привлекательности приморских территорий и нарастание проблем развития  внутриконтинентальных, что вызывает  обострение и нарастание различий в  экологических проблемах.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«Нарастание климатических изменений»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Последствия таких изменений могут быть положительными и отрицательными. Особенно опасны изменения гидрорежима рек, надежности ГТС, распространение новых видов растений и животных, а также болезней.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«Ножницы конкурентоспособности» и «институциональные разрывы».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Высокие издержки на труд на фоне слабых институтов и низкой производительности труда относительно других стран, что ограничивает возможности экомодернизации за счет как наращивания промышленного экспорта, так и покрытия прироста внутреннего спроса за счет отечественной промышленности. Достаточно высокое качество человеческого капитала, значительный инновационный потенциал и при этом – слабые рыночные институты,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недоинвестированность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природоохранной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инфраструктуры.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pPr>
              <a:defRPr/>
            </a:pPr>
            <a:fld id="{A24C5833-B4D5-4961-AD95-E4B46FE268C0}" type="slidenum"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7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Базовый подход в Российской Федерации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111696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48883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Инклюзивный «зеленый» рост, ориентированный на устойчивое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7166" y="2564904"/>
            <a:ext cx="6552728" cy="648072"/>
          </a:xfrm>
          <a:prstGeom prst="rect">
            <a:avLst/>
          </a:prstGeom>
          <a:solidFill>
            <a:srgbClr val="C8E3FB">
              <a:alpha val="6000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целям устойчивого развития, ориентация на «слабую» устойчивость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7616" y="3485381"/>
            <a:ext cx="6521896" cy="648072"/>
          </a:xfrm>
          <a:prstGeom prst="rect">
            <a:avLst/>
          </a:prstGeom>
          <a:solidFill>
            <a:srgbClr val="C8E3FB">
              <a:alpha val="6000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трендам нового технологического уклада.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модели циркулярной экономики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2582" y="4415594"/>
            <a:ext cx="6521896" cy="648072"/>
          </a:xfrm>
          <a:prstGeom prst="rect">
            <a:avLst/>
          </a:prstGeom>
          <a:solidFill>
            <a:srgbClr val="C8E3FB">
              <a:alpha val="6000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к социальным аспектам (инклюзивная экономика), учет институциональных особенностей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9312" y="5373216"/>
            <a:ext cx="6552728" cy="648072"/>
          </a:xfrm>
          <a:prstGeom prst="rect">
            <a:avLst/>
          </a:prstGeom>
          <a:solidFill>
            <a:srgbClr val="C8E3FB">
              <a:alpha val="6000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значимой роли нормативного подхода при осуществлении государственного управления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1600" y="2348880"/>
            <a:ext cx="0" cy="334837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1"/>
          </p:cNvCxnSpPr>
          <p:nvPr/>
        </p:nvCxnSpPr>
        <p:spPr>
          <a:xfrm>
            <a:off x="971600" y="2888940"/>
            <a:ext cx="51556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600" y="3825044"/>
            <a:ext cx="51556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600" y="4739630"/>
            <a:ext cx="51556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1600" y="5697252"/>
            <a:ext cx="51556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62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739083" y="2067828"/>
            <a:ext cx="5328592" cy="44392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086109"/>
            <a:ext cx="3240360" cy="44392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6456"/>
            <a:ext cx="8480212" cy="65033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задачи и приоритетные области  «зеленого» роста на основе модели циркулярной экономики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799" y="6356350"/>
            <a:ext cx="1142875" cy="457026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47555"/>
            <a:ext cx="934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1821" y="2276872"/>
            <a:ext cx="2750478" cy="576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Системные меры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821" y="3232849"/>
            <a:ext cx="2714475" cy="792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рисков для окружающей среды и рационального использования природных ресурсов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821" y="4496183"/>
            <a:ext cx="2752650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экономического развития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3367" y="5589240"/>
            <a:ext cx="2752650" cy="6480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благосостояния и социальной справедливости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5076" y="1733508"/>
            <a:ext cx="2649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ПРИОРИТЕТНЫЕ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7095" y="2276872"/>
            <a:ext cx="5112568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институциональных (нормативных правовых) условий для реализации положений «зеленой» экономики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47095" y="3052192"/>
            <a:ext cx="5112568" cy="11986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устойчивости использования природного капитала и экосистемных услуг;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экологических ущербов, наносимых природному капиталу в результате хозяйственной деятельности, включение экологических рисков  в систему принятия решений;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экосистем и экосистемных услуг как основы экологически устойчивого развития территорий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47095" y="4385491"/>
            <a:ext cx="5112567" cy="1008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формирования в обществе моделей ответственного потребления;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формирования и укрепления моделей ответственного производства;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«зеленой» справедливой торговли и «зеленых» финансовых рынков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47095" y="5553236"/>
            <a:ext cx="5112568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«зеленой» занятости и повышение квалификации;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жизни путем расширения доступа к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экосистемным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услугам;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участия общественности, образование в интересах устойчивого развития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275856" y="2420888"/>
            <a:ext cx="463227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275854" y="3435474"/>
            <a:ext cx="463227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87648" y="4673524"/>
            <a:ext cx="463227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04961" y="5805264"/>
            <a:ext cx="463227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3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936104" cy="365125"/>
          </a:xfrm>
        </p:spPr>
        <p:txBody>
          <a:bodyPr/>
          <a:lstStyle/>
          <a:p>
            <a:pPr>
              <a:defRPr/>
            </a:pPr>
            <a:fld id="{9196EAD9-FAB5-4885-961B-CBA859B9C663}" type="slidenum"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9799455"/>
              </p:ext>
            </p:extLst>
          </p:nvPr>
        </p:nvGraphicFramePr>
        <p:xfrm>
          <a:off x="416496" y="1628800"/>
          <a:ext cx="858095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3802" y="762440"/>
            <a:ext cx="8712968" cy="7943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Системное обеспечение «зеленого» роста – основные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91976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107504" y="1916832"/>
            <a:ext cx="5400600" cy="37444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3600" b="1" dirty="0">
                <a:solidFill>
                  <a:srgbClr val="04617B"/>
                </a:solidFill>
                <a:cs typeface="Arial" charset="0"/>
              </a:rPr>
              <a:t>Благодарим </a:t>
            </a:r>
            <a:br>
              <a:rPr lang="ru-RU" sz="3600" b="1" dirty="0">
                <a:solidFill>
                  <a:srgbClr val="04617B"/>
                </a:solidFill>
                <a:cs typeface="Arial" charset="0"/>
              </a:rPr>
            </a:br>
            <a:r>
              <a:rPr lang="ru-RU" sz="3600" b="1" dirty="0">
                <a:solidFill>
                  <a:srgbClr val="04617B"/>
                </a:solidFill>
                <a:cs typeface="Arial" charset="0"/>
              </a:rPr>
              <a:t>за внимание! </a:t>
            </a:r>
          </a:p>
          <a:p>
            <a:pPr marL="365125" indent="-280988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400" dirty="0">
              <a:solidFill>
                <a:srgbClr val="002060"/>
              </a:solidFill>
              <a:cs typeface="Arial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E-mail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 info@group-rc.ru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info@nipik.ru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www.ntc-rik.ru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www.nipik.ru</a:t>
            </a:r>
            <a:endParaRPr lang="ru-RU" sz="2400" b="1" i="1" dirty="0">
              <a:solidFill>
                <a:prstClr val="black"/>
              </a:solidFill>
              <a:cs typeface="Arial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solidFill>
                  <a:prstClr val="black"/>
                </a:solidFill>
                <a:cs typeface="Arial" charset="0"/>
              </a:rPr>
              <a:t>150043, г. Ярославль, 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solidFill>
                  <a:prstClr val="black"/>
                </a:solidFill>
                <a:cs typeface="Arial" charset="0"/>
              </a:rPr>
              <a:t>ул. Розы Люксембург, 22 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solidFill>
                  <a:prstClr val="black"/>
                </a:solidFill>
                <a:cs typeface="Arial" charset="0"/>
              </a:rPr>
              <a:t>тел. (4852) 75-76-46, 75-19-83</a:t>
            </a:r>
            <a:endParaRPr lang="ru-RU" sz="2400" dirty="0">
              <a:solidFill>
                <a:srgbClr val="0B5395"/>
              </a:solidFill>
              <a:cs typeface="Arial" charset="0"/>
            </a:endParaRPr>
          </a:p>
        </p:txBody>
      </p:sp>
      <p:pic>
        <p:nvPicPr>
          <p:cNvPr id="1027" name="Picture 3" descr="Y:\server_doc\__Материалы по проектам (рабочие)\2017\V Всероссийский съезд по ООС\Scan20171211130336 копия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44822"/>
            <a:ext cx="3312368" cy="46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228184" y="2420888"/>
            <a:ext cx="2612809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52" y="692696"/>
            <a:ext cx="8305800" cy="50405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Карта взаимосвязей рисков-тенденций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50146" y="6360633"/>
            <a:ext cx="762000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582" t="11545" r="15914" b="6521"/>
          <a:stretch>
            <a:fillRect/>
          </a:stretch>
        </p:blipFill>
        <p:spPr bwMode="auto">
          <a:xfrm>
            <a:off x="467544" y="1528593"/>
            <a:ext cx="5310336" cy="480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00192" y="5517232"/>
            <a:ext cx="2699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Global Risks Report 2017,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12th Edition is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published by the World Economic Forum within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framework of The Global Competitiveness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and Risks Team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0746" t="48719" r="71165" b="45814"/>
          <a:stretch/>
        </p:blipFill>
        <p:spPr bwMode="auto">
          <a:xfrm>
            <a:off x="6156176" y="2642957"/>
            <a:ext cx="863273" cy="516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27184" t="52433" r="65882" b="41584"/>
          <a:stretch/>
        </p:blipFill>
        <p:spPr bwMode="auto">
          <a:xfrm>
            <a:off x="7019449" y="2642957"/>
            <a:ext cx="779165" cy="534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33788" t="48822" r="58040" b="46020"/>
          <a:stretch/>
        </p:blipFill>
        <p:spPr bwMode="auto">
          <a:xfrm>
            <a:off x="7864933" y="2656860"/>
            <a:ext cx="810700" cy="48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40721" t="53051" r="53171" b="41997"/>
          <a:stretch/>
        </p:blipFill>
        <p:spPr bwMode="auto">
          <a:xfrm>
            <a:off x="6659409" y="3276608"/>
            <a:ext cx="614363" cy="435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46582" t="49028" r="45411" b="45917"/>
          <a:stretch/>
        </p:blipFill>
        <p:spPr bwMode="auto">
          <a:xfrm>
            <a:off x="7675658" y="3251174"/>
            <a:ext cx="755404" cy="466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58551" t="46552" r="32039" b="42822"/>
          <a:stretch/>
        </p:blipFill>
        <p:spPr bwMode="auto">
          <a:xfrm>
            <a:off x="6346023" y="3958843"/>
            <a:ext cx="936927" cy="982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71097" t="46243" r="20484" b="42822"/>
          <a:stretch/>
        </p:blipFill>
        <p:spPr bwMode="auto">
          <a:xfrm>
            <a:off x="7675658" y="3958843"/>
            <a:ext cx="854731" cy="982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141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753" y="738821"/>
            <a:ext cx="8305800" cy="29029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Изменяющаяся картина рисков, 2007-2017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6416" y="6441697"/>
            <a:ext cx="762000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29534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Топ 5 глобальных рисков с точки зрения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вероятности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29241"/>
              </p:ext>
            </p:extLst>
          </p:nvPr>
        </p:nvGraphicFramePr>
        <p:xfrm>
          <a:off x="107504" y="1368089"/>
          <a:ext cx="8928991" cy="4598622"/>
        </p:xfrm>
        <a:graphic>
          <a:graphicData uri="http://schemas.openxmlformats.org/drawingml/2006/table">
            <a:tbl>
              <a:tblPr firstRow="1" firstCol="1" bandRow="1"/>
              <a:tblGrid>
                <a:gridCol w="87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2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78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59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0032"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2007</a:t>
                      </a:r>
                      <a:endParaRPr lang="ru-RU" sz="1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799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Сбой хранения важнейшей информации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Падение цен на активы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Падение цен на активы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Падение цен на активы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Штормы и циклоны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Серьезное неравенство доходов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Серьезное неравенство доходов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Неравен-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дохо-дов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Межгосударст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-венные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конф-ликты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послед-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ствиями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 регионов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Широкомас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-штабная вынужденная миграция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Экстре-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мальные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погодные явления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649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Хронические заболевания в развитых странах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Нестабиль-ность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ближ-невосточно-го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региона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Замедляю-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щаяся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эко-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номика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Ки-тая (&lt;6%)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Замедляю-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щаяся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эко-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номика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Ки-тая (&lt;6%)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Наводне-ние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Постоянные финансовые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диспропор-ции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Постоянные финансовые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диспропор-ции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Экстре-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мальные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погодные явления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Экстремальные погодные явления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Экстремаль-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погодные явления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Широкомасштабная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вынуж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-денная миграция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930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Скачок цен на нефть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Распавши-еся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распада-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ющиеся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государства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Хроничес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забо-левания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Хрониче-ские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забо-левания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Коррупция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выб-росов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пар-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никовых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газов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выбросов парниковых газов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Полная и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частич-ная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безрабо-тица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Несостоятель-ность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государ-ственного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управ-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Несостоятельность мер по адаптации к изменению климата и смягчению его послед-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ствий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Крупные природные бедствия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591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темпов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-кого роста в Китае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Скачок цен на нефть и газ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Проблемы глобально-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управле-ния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-вый кризис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Потеря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биоразно-образия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Кибератаки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Кризис водо-снабжения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климата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Государствен-ный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кризис или распад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Межгосударственные конфликты с последствия-ми для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-нов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Крупномасштабные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террорис-тические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атаки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191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Падение цен на активы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Хроничес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заболе-вания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развитых странах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(начинаю-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щееся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Проблемы глобально-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управле-ния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Изменения климата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Кризис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водоснаб-жения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Неумелое руководство процессом старения населения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Кибер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-атаки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 полной или частичной структурной безработицы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Крупные природные катастрофы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Массовая подделка или кража данных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82" y="6165304"/>
            <a:ext cx="5510942" cy="2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462716"/>
            <a:ext cx="8712968" cy="23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5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4408" y="6446129"/>
            <a:ext cx="762000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616688"/>
              </p:ext>
            </p:extLst>
          </p:nvPr>
        </p:nvGraphicFramePr>
        <p:xfrm>
          <a:off x="107504" y="1031251"/>
          <a:ext cx="8928990" cy="5421599"/>
        </p:xfrm>
        <a:graphic>
          <a:graphicData uri="http://schemas.openxmlformats.org/drawingml/2006/table">
            <a:tbl>
              <a:tblPr firstRow="1" firstCol="1" bandRow="1"/>
              <a:tblGrid>
                <a:gridCol w="71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8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38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88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75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21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Финансовый кризис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Крупный системный финансовый сбой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Крупный системный финансовый сбой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-вый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Водный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Несостоятельность мер по адаптации к изменению климата и смягчению его послед-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ствий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Оружие  массового поражения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96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(значительное)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значитель-ное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значитель-ное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Изменения климата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Кризис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водоснаб-жения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Кризис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водоснабже-ния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Изменения климата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Стремитель-ное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массовое распространение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инфек-ционных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заболеваний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Оружие  массового поражения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Экстремаль-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погодные явления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23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Межгосу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-дарственные и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граж-данские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войны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Замедляющаяся эко-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номика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Китая (&lt;6%)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Скачок цен на нефть и газ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Скачки цен на нефть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Геополити-ческий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конфликт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Кризис нехватки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продоволь-ствия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Постоянные финансовые диспропорции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Водный кризис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Оружие  массового поражения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Водный кризис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Водный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72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Пандемии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Скачок цен на нефть и газ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Хроничес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-кие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заболе-вания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Хроничес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-кие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заболе-вания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Постоянные финансовые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диспропор-ции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Распростране-ние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оружия массового поражения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Полная и частичная безработица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Межгосудар-ственные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конфликты с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последстви-ями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для регионов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Широкома-сштабная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вынужден-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миграция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Крупные природные бедствия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021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Скачок цен на нефть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Пандемии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-вый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-вый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Крайняя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неустойчи-вость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цен на энергию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Крайняя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неустойчи-вость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цен на энергию и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сельхозпро-дукцию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Несостоятель-ность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мер по адаптации к изменению климата и смягчению его последствий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Сбой хранения важнейшей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информа-ции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Несостоятельность мер по адаптации к изменению климата и смягчению его последствий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Сильный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скачок цен на энергию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Несостоятельность мер по адаптации к изменению климата и смягчению его последствий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692696"/>
            <a:ext cx="5283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Топ 5 глобальных рисков с точки зрения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влияния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512007"/>
            <a:ext cx="5510942" cy="2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9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3058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Цели в области устойчивого развития, сформулированные на Саммите ООН по устойчивому развитию, 25-27 сентября 2015 г.</a:t>
            </a:r>
          </a:p>
        </p:txBody>
      </p:sp>
      <p:pic>
        <p:nvPicPr>
          <p:cNvPr id="4" name="Рисунок 3" descr="Z:\server_doc\!!!_Для_обмена_файлами\Для Лошадкина\цел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2060848"/>
            <a:ext cx="6696744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Номер слайда 2"/>
          <p:cNvSpPr>
            <a:spLocks noGrp="1"/>
          </p:cNvSpPr>
          <p:nvPr/>
        </p:nvSpPr>
        <p:spPr>
          <a:xfrm>
            <a:off x="4191000" y="3246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8244408" y="6446129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7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лево 12"/>
          <p:cNvSpPr/>
          <p:nvPr/>
        </p:nvSpPr>
        <p:spPr>
          <a:xfrm>
            <a:off x="6561692" y="3174223"/>
            <a:ext cx="360041" cy="470800"/>
          </a:xfrm>
          <a:prstGeom prst="leftArrow">
            <a:avLst/>
          </a:prstGeom>
          <a:solidFill>
            <a:srgbClr val="C9DA92">
              <a:alpha val="60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014032" y="3128238"/>
            <a:ext cx="432048" cy="516785"/>
          </a:xfrm>
          <a:prstGeom prst="rightArrow">
            <a:avLst/>
          </a:prstGeom>
          <a:solidFill>
            <a:srgbClr val="C9DA92">
              <a:alpha val="60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710" y="490761"/>
            <a:ext cx="7987762" cy="5619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ситуация</a:t>
            </a:r>
            <a:endParaRPr lang="ru-RU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22493" y="6542075"/>
            <a:ext cx="323528" cy="254570"/>
          </a:xfrm>
        </p:spPr>
        <p:txBody>
          <a:bodyPr/>
          <a:lstStyle/>
          <a:p>
            <a:pPr algn="r">
              <a:defRPr/>
            </a:pPr>
            <a:fld id="{6D9C568D-3320-4371-86CF-EC5E094641BB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7237" y="1293048"/>
            <a:ext cx="4032448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происходит технологический переход, когда параллельно внедряется несколько критических технологий, их кумулятивный эффект непредсказуем. При этом институциональные условия большинства стран отстают от технологических изменений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7237" y="2733208"/>
            <a:ext cx="4032448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Циркулярная экономика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важнейший инструмент решения проблемы загрязнения и обеспечения стабильного экологического будущего. Она предполагает  непрерывный оборот технических и биологических материалов при производстве и сохранении природных ресурсов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57237" y="4029352"/>
            <a:ext cx="4032448" cy="1116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переход неизбежно влечет за собой  изменение глобальных рынков товаров и услуг, в том числе сырьевых. Возрастают риски снижения доходности сырьевых секторов экономики, падения бюджетных доходов, сокращения занятости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17762"/>
            <a:ext cx="1872208" cy="31683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Увеличивается внимание к инклюзивным аспектам экономики: «экономический рост, который создает возможность для всех контингентов населения и более справедливо распределяет в обществе преимущества от увеличенного благосостояния как в денежном, так и в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неденежном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выражении»</a:t>
            </a: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(Саммит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в Анталии, 2015 год)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39752" y="1221040"/>
            <a:ext cx="424847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95737" y="5246196"/>
            <a:ext cx="424847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921733" y="1717762"/>
            <a:ext cx="2042755" cy="31683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Устойчивое развитие все больше увязывается с выживаемостью (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повышением жизнестойкости стран, городов и поселений, бизнеса.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предполагает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целеориентированную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экологизацию роста экономики при сохранении 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повышении качества жизни за счет ускоренной технологической «зеленой» модернизации  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851920" y="5301208"/>
            <a:ext cx="1224136" cy="1008112"/>
          </a:xfrm>
          <a:prstGeom prst="downArrow">
            <a:avLst>
              <a:gd name="adj1" fmla="val 58916"/>
              <a:gd name="adj2" fmla="val 44331"/>
            </a:avLst>
          </a:prstGeom>
          <a:solidFill>
            <a:srgbClr val="0076A3">
              <a:alpha val="30196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517232"/>
            <a:ext cx="8064896" cy="11521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 не может быть в стороне от нового глобального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мейнстрима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развития. Отставание с «зеленой» модернизацией, внедрением циркулярной экономики  несет угрозу национальной безопасности.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339752" y="1221041"/>
            <a:ext cx="0" cy="403244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6588225" y="1221041"/>
            <a:ext cx="9472" cy="40251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3" y="836712"/>
            <a:ext cx="8305800" cy="42292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Модель циркулярной экономики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18059"/>
            <a:ext cx="4168427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Циркулярная экономика предполагает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непрерывный оборот технических и биологических материалов при производстве и сохранение ценных природных ресурсов.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Она охватывает производство и потребление товаров и услуг.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71043"/>
            <a:ext cx="4196809" cy="2462213"/>
          </a:xfrm>
          <a:prstGeom prst="rect">
            <a:avLst/>
          </a:prstGeom>
          <a:ln w="28575"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Переход к циклической экономике имеет </a:t>
            </a:r>
            <a:r>
              <a:rPr lang="ru-RU" sz="1400" b="1" i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неоспоримых преимущества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снижение негативного воздействия на окружающую среду благодаря сокращению использования ресурсов при производстве;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сокращение производственных затрат из-за снижения количества используемых первичных ресурсов;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— появление новых рынков, а значит создание новых рабочих мест и повышение общего уровня благосостояния.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284760" cy="360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87491" y="5229200"/>
            <a:ext cx="3460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Источник:  На пути к экономике замкнутого цикла: безотходная программа для Европы. Генеральный директорат по охране окружающей среды Европейской комиссии, Минск, 8 октября 2014 г</a:t>
            </a: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8244408" y="6446129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Циркулярная экономика – важнейший элемент «зеленого» роста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221088"/>
            <a:ext cx="8136904" cy="9361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то же время, циркулярная экономика должна стимулировать устойчивое развитие и быть вписана в систему Целей Устойчивого Развития (ЦУР), </a:t>
            </a:r>
          </a:p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то есть, она должна быть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экологичной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социально-ориентированной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11712"/>
            <a:ext cx="813690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Циркулярная экономика способна обеспечить рост производительности труда, эффективное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природо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и энергосбережение, создание новых рабочих мест;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Циркулярная экономика позволяет «оторвать» рост ВВП страны от потребления природных ресурсов и загрязнения окружающей среды.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060848"/>
            <a:ext cx="8424936" cy="338437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4408" y="6446129"/>
            <a:ext cx="762000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8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43428" y="6376243"/>
            <a:ext cx="313581" cy="365125"/>
          </a:xfrm>
        </p:spPr>
        <p:txBody>
          <a:bodyPr/>
          <a:lstStyle/>
          <a:p>
            <a:pPr algn="r">
              <a:defRPr/>
            </a:pPr>
            <a:fld id="{6D9C568D-3320-4371-86CF-EC5E094641BB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462" y="1595209"/>
            <a:ext cx="3024336" cy="18918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экономического развития, которая обеспечивает повышение благосостояния людей и социальную справедливость, и при этом существенно снижает риски для окружающей среды и предотвращает ее обеднение. Наибольшее внимание уделяется сохранению природных ресурсов и окружающей среды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462" y="1613677"/>
            <a:ext cx="3024336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«Зеленая» экономика (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ЮНЕП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31581" y="1443007"/>
            <a:ext cx="2934949" cy="21962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экономического развития, которая предусматривает стремление к экономическому росту и развитию при одновременном избегании неоправданной нагрузки на качество и количество природных активов. Сохранение природных активов, которые продолжают предоставлять ресурсные и экологические услуги для повышения благосостояния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6704" y="1461687"/>
            <a:ext cx="2904702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«Зеленый» рост (ОЭСР)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567" y="4797152"/>
            <a:ext cx="864096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экологические вызовы требуют принятия безотлагательных решений</a:t>
            </a:r>
          </a:p>
          <a:p>
            <a:pPr marL="171450" indent="-1714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 и окружающая среда не могут рассматриваться изолированно, в отрыве друг от друга</a:t>
            </a:r>
          </a:p>
          <a:p>
            <a:pPr marL="171450" indent="-1714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существующие технологии производства и поведенческая модель потребления имеют границы, за пределами которых исчерпание естественного (природного) капитала оказывает негативное воздействие на общий рост</a:t>
            </a:r>
          </a:p>
          <a:p>
            <a:pPr marL="171450" indent="-1714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фокусирование внимания на ВВП в качестве средства измерения экономического развития обычно не учитывает вклад природных ресурсов в благосостояние (здоровье человека и благоприятная окружающая среда)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1613677"/>
            <a:ext cx="2592288" cy="18034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рост, который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создает возможность для всех контингентов населения и более справедливо распределяет в обществе  преимущества от увеличенного благосостояния как в денежном, так и в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неденежном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выражении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1613677"/>
            <a:ext cx="259228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Инклюзивный рост (ЛАОС)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47664" y="3514538"/>
            <a:ext cx="0" cy="628440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0032" y="3639251"/>
            <a:ext cx="0" cy="581837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956376" y="3412628"/>
            <a:ext cx="0" cy="736452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47664" y="4142978"/>
            <a:ext cx="6408711" cy="0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835696" y="4221088"/>
            <a:ext cx="590465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Инклюзивный «зеленый» рост </a:t>
            </a:r>
          </a:p>
        </p:txBody>
      </p:sp>
      <p:sp>
        <p:nvSpPr>
          <p:cNvPr id="34" name="Заголовок 2"/>
          <p:cNvSpPr>
            <a:spLocks noGrp="1"/>
          </p:cNvSpPr>
          <p:nvPr>
            <p:ph type="title"/>
          </p:nvPr>
        </p:nvSpPr>
        <p:spPr>
          <a:xfrm>
            <a:off x="262099" y="778793"/>
            <a:ext cx="8774723" cy="48996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подходы к понятию «зеленой» экономики</a:t>
            </a:r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22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Другая 2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E3B653"/>
      </a:accent1>
      <a:accent2>
        <a:srgbClr val="009DD9"/>
      </a:accent2>
      <a:accent3>
        <a:srgbClr val="0BD0D9"/>
      </a:accent3>
      <a:accent4>
        <a:srgbClr val="F4DB6F"/>
      </a:accent4>
      <a:accent5>
        <a:srgbClr val="EDC311"/>
      </a:accent5>
      <a:accent6>
        <a:srgbClr val="D28A3A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4240</TotalTime>
  <Words>2469</Words>
  <Application>Microsoft Office PowerPoint</Application>
  <PresentationFormat>Экран (4:3)</PresentationFormat>
  <Paragraphs>289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Constantia</vt:lpstr>
      <vt:lpstr>Tahoma</vt:lpstr>
      <vt:lpstr>Times New Roman</vt:lpstr>
      <vt:lpstr>Wingdings 2</vt:lpstr>
      <vt:lpstr>Поток</vt:lpstr>
      <vt:lpstr>1_Поток</vt:lpstr>
      <vt:lpstr>2_Поток</vt:lpstr>
      <vt:lpstr>«ЗЕЛЕНЫЙ» РОСТ И ЦИРКУЛЯРНАЯ ЭКОНОМИКА</vt:lpstr>
      <vt:lpstr>Карта взаимосвязей рисков-тенденций</vt:lpstr>
      <vt:lpstr>Изменяющаяся картина рисков, 2007-2017</vt:lpstr>
      <vt:lpstr>Презентация PowerPoint</vt:lpstr>
      <vt:lpstr>Цели в области устойчивого развития, сформулированные на Саммите ООН по устойчивому развитию, 25-27 сентября 2015 г.</vt:lpstr>
      <vt:lpstr>Современная ситуация</vt:lpstr>
      <vt:lpstr>Модель циркулярной экономики</vt:lpstr>
      <vt:lpstr>Циркулярная экономика – важнейший элемент «зеленого» роста</vt:lpstr>
      <vt:lpstr>Основные подходы к понятию «зеленой» экономики</vt:lpstr>
      <vt:lpstr>Основные нормативные предпосылки перехода к  «зеленому» росту  </vt:lpstr>
      <vt:lpstr>Международные документы </vt:lpstr>
      <vt:lpstr>Основные сдерживающие факторы перехода к «зеленому» росту и циклической экономике</vt:lpstr>
      <vt:lpstr>Базовый подход в Российской Федерации</vt:lpstr>
      <vt:lpstr>Основные задачи и приоритетные области  «зеленого» роста на основе модели циркулярной экономики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показателям ЭС в РФ</dc:title>
  <dc:creator>ФоменкоГА</dc:creator>
  <cp:lastModifiedBy>aistbeta</cp:lastModifiedBy>
  <cp:revision>360</cp:revision>
  <cp:lastPrinted>2017-12-08T10:23:13Z</cp:lastPrinted>
  <dcterms:created xsi:type="dcterms:W3CDTF">2015-03-04T22:10:47Z</dcterms:created>
  <dcterms:modified xsi:type="dcterms:W3CDTF">2020-08-23T09:19:59Z</dcterms:modified>
</cp:coreProperties>
</file>